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20.png" ContentType="image/png"/>
  <Override PartName="/ppt/media/image69.png" ContentType="image/png"/>
  <Override PartName="/ppt/media/image38.png" ContentType="image/png"/>
  <Override PartName="/ppt/media/image8.png" ContentType="image/png"/>
  <Override PartName="/ppt/media/image30.png" ContentType="image/png"/>
  <Override PartName="/ppt/media/image127.png" ContentType="image/png"/>
  <Override PartName="/ppt/media/image1.png" ContentType="image/png"/>
  <Override PartName="/ppt/media/image153.png" ContentType="image/png"/>
  <Override PartName="/ppt/media/image39.png" ContentType="image/png"/>
  <Override PartName="/ppt/media/image50.png" ContentType="image/png"/>
  <Override PartName="/ppt/media/image147.png" ContentType="image/png"/>
  <Override PartName="/ppt/media/image51.png" ContentType="image/png"/>
  <Override PartName="/ppt/media/image148.png" ContentType="image/png"/>
  <Override PartName="/ppt/media/image52.png" ContentType="image/png"/>
  <Override PartName="/ppt/media/image149.png" ContentType="image/png"/>
  <Override PartName="/ppt/media/image53.png" ContentType="image/png"/>
  <Override PartName="/ppt/media/image128.png" ContentType="image/png"/>
  <Override PartName="/ppt/media/image129.png" ContentType="image/png"/>
  <Override PartName="/ppt/media/image32.png" ContentType="image/png"/>
  <Override PartName="/ppt/media/image133.png" ContentType="image/png"/>
  <Override PartName="/ppt/media/image160.png" ContentType="image/png"/>
  <Override PartName="/ppt/media/image161.png" ContentType="image/png"/>
  <Override PartName="/ppt/media/image150.png" ContentType="image/png"/>
  <Override PartName="/ppt/media/image162.png" ContentType="image/png"/>
  <Override PartName="/ppt/media/image109.png" ContentType="image/png"/>
  <Override PartName="/ppt/media/image151.png" ContentType="image/png"/>
  <Override PartName="/ppt/media/image40.png" ContentType="image/png"/>
  <Override PartName="/ppt/media/image137.png" ContentType="image/png"/>
  <Override PartName="/ppt/media/image163.png" ContentType="image/png"/>
  <Override PartName="/ppt/media/image152.png" ContentType="image/png"/>
  <Override PartName="/ppt/media/image41.png" ContentType="image/png"/>
  <Override PartName="/ppt/media/image138.png" ContentType="image/png"/>
  <Override PartName="/ppt/media/image164.png" ContentType="image/png"/>
  <Override PartName="/ppt/media/image42.png" ContentType="image/png"/>
  <Override PartName="/ppt/media/image139.png" ContentType="image/png"/>
  <Override PartName="/ppt/media/image165.png" ContentType="image/png"/>
  <Override PartName="/ppt/media/image43.png" ContentType="image/png"/>
  <Override PartName="/ppt/media/image166.png" ContentType="image/png"/>
  <Override PartName="/ppt/media/image44.png" ContentType="image/png"/>
  <Override PartName="/ppt/media/image130.png" ContentType="image/png"/>
  <Override PartName="/ppt/media/image167.png" ContentType="image/png"/>
  <Override PartName="/ppt/media/image45.png" ContentType="image/png"/>
  <Override PartName="/ppt/media/image131.png" ContentType="image/png"/>
  <Override PartName="/ppt/media/image168.png" ContentType="image/png"/>
  <Override PartName="/ppt/media/image46.png" ContentType="image/png"/>
  <Override PartName="/ppt/media/image132.png" ContentType="image/png"/>
  <Override PartName="/ppt/media/image169.png" ContentType="image/png"/>
  <Override PartName="/ppt/media/image134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56.png" ContentType="image/png"/>
  <Override PartName="/ppt/media/image142.png" ContentType="image/png"/>
  <Override PartName="/ppt/media/image55.png" ContentType="image/png"/>
  <Override PartName="/ppt/media/image141.png" ContentType="image/png"/>
  <Override PartName="/ppt/media/image54.png" ContentType="image/png"/>
  <Override PartName="/ppt/media/image140.png" ContentType="image/png"/>
  <Override PartName="/ppt/media/image100.png" ContentType="image/png"/>
  <Override PartName="/ppt/media/image49.png" ContentType="image/png"/>
  <Override PartName="/ppt/media/image136.png" ContentType="image/png"/>
  <Override PartName="/ppt/media/image135.png" ContentType="image/png"/>
  <Override PartName="/ppt/media/image37.png" ContentType="image/png"/>
  <Override PartName="/ppt/media/image62.png" ContentType="image/png"/>
  <Override PartName="/ppt/media/image159.png" ContentType="image/png"/>
  <Override PartName="/ppt/media/image7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1.png" ContentType="image/png"/>
  <Override PartName="/ppt/media/image158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1.png" ContentType="image/png"/>
  <Override PartName="/ppt/media/image9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60.png" ContentType="image/png"/>
  <Override PartName="/ppt/media/image157.png" ContentType="image/png"/>
  <Override PartName="/ppt/media/image5.png" ContentType="image/png"/>
  <Override PartName="/ppt/media/image85.png" ContentType="image/png"/>
  <Override PartName="/ppt/media/image17.png" ContentType="image/png"/>
  <Override PartName="/ppt/media/image34.png" ContentType="image/png"/>
  <Override PartName="/ppt/media/image156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13.png" ContentType="image/png"/>
  <Override PartName="/ppt/media/image81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154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93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601200" cy="128016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50D39C-B29E-441B-845D-4B3C696006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828072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60240" y="7650000"/>
            <a:ext cx="828072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843E28-D68C-455F-89F8-5E1DFEF56E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90320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60240" y="765000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903200" y="765000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0CC5A2-795C-44CF-A211-AAE864DFC81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459960" y="340776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260040" y="340776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60240" y="765000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459960" y="765000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260040" y="765000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6D6D7C-D089-41D6-BCE9-E92997A3438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4F5DD62-F1A5-4E67-A28D-54B5A56E0E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602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B0DFD77-C20E-43EC-A31B-39D2FE661A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62F1BA-8954-446B-B210-B8E1736DD7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404064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903200" y="3407760"/>
            <a:ext cx="404064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6767FA5-C824-4FA3-9B3E-B50C81C7B3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8DF3EE-4DAB-456E-A342-6F777637D9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60240" y="681480"/>
            <a:ext cx="8280720" cy="1146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96A13FF-5278-44F0-B445-0DC693C441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903200" y="3407760"/>
            <a:ext cx="404064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60240" y="765000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BB16A5-1C0F-4076-BDC2-BF662B846C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602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3D8DC80-BB95-4D9E-A329-C94FAB82E7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404064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90320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903200" y="765000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FEF2AA-7785-4269-AA2F-E2C603D25D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90320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60240" y="7650000"/>
            <a:ext cx="828072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7F01069-9996-4F27-B612-867CD100A7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828072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60240" y="7650000"/>
            <a:ext cx="828072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007C0B-5A77-41AA-A4FF-D593E66FE9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90320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60240" y="765000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903200" y="765000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37F033-464D-48A1-A443-2F6E3FCD319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459960" y="340776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60040" y="340776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60240" y="765000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459960" y="765000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260040" y="7650000"/>
            <a:ext cx="266616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DE0922-5B64-43E1-AF62-7B89D5894D9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0F82E0-A11E-4903-BA35-000D586098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404064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903200" y="3407760"/>
            <a:ext cx="404064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98CAA4-2237-42C3-B988-F817726E0F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9245CB-F098-4F28-BCA7-82B0B957AC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60240" y="681480"/>
            <a:ext cx="8280720" cy="1146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26E5DD-B640-4411-A072-0AC99EA209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903200" y="3407760"/>
            <a:ext cx="404064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60240" y="765000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E027EF-1155-43A5-94F5-B72666979E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4040640" cy="812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90320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903200" y="765000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B89AB5-E5B9-43EB-A622-ED3E51F230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6024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903200" y="3407760"/>
            <a:ext cx="404064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60240" y="7650000"/>
            <a:ext cx="8280720" cy="38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1A2A45-2FBE-49CD-9AE4-674C586663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20000" y="2095200"/>
            <a:ext cx="8160840" cy="4456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pt-BR" sz="63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en-US" sz="6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60240" y="11865240"/>
            <a:ext cx="2160000" cy="68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pt-BR" sz="126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BR" sz="126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pt-BR" sz="126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80240" y="11865240"/>
            <a:ext cx="3240000" cy="68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SUPER FRONTEND BROS - GEOVA JUNIOR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780960" y="11865240"/>
            <a:ext cx="2160000" cy="68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26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DC9A01-B5AD-41CF-A07F-BF702FEC8408}" type="slidenum">
              <a:rPr b="0" lang="pt-BR" sz="1260" spc="-1" strike="noStrike">
                <a:solidFill>
                  <a:srgbClr val="8b8b8b"/>
                </a:solidFill>
                <a:latin typeface="Calibri"/>
              </a:rPr>
              <a:t>20</a:t>
            </a:fld>
            <a:endParaRPr b="0" lang="pt-BR" sz="126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79880" y="2995560"/>
            <a:ext cx="8640720" cy="742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94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9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9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9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9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602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pt-BR" sz="462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en-US" sz="46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602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40120" indent="-240120">
              <a:lnSpc>
                <a:spcPct val="90000"/>
              </a:lnSpc>
              <a:spcBef>
                <a:spcPts val="104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940" spc="-1" strike="noStrike">
                <a:solidFill>
                  <a:srgbClr val="000000"/>
                </a:solidFill>
                <a:latin typeface="Calibri"/>
              </a:rPr>
              <a:t>Clique para editar os estilos de texto Mestres</a:t>
            </a:r>
            <a:endParaRPr b="0" lang="en-US" sz="2940" spc="-1" strike="noStrike">
              <a:solidFill>
                <a:srgbClr val="000000"/>
              </a:solidFill>
              <a:latin typeface="Calibri"/>
            </a:endParaRPr>
          </a:p>
          <a:p>
            <a:pPr lvl="1" marL="720000" indent="-240120">
              <a:lnSpc>
                <a:spcPct val="90000"/>
              </a:lnSpc>
              <a:spcBef>
                <a:spcPts val="524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52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en-US" sz="2520" spc="-1" strike="noStrike">
              <a:solidFill>
                <a:srgbClr val="000000"/>
              </a:solidFill>
              <a:latin typeface="Calibri"/>
            </a:endParaRPr>
          </a:p>
          <a:p>
            <a:pPr lvl="2" marL="1200240" indent="-240120">
              <a:lnSpc>
                <a:spcPct val="90000"/>
              </a:lnSpc>
              <a:spcBef>
                <a:spcPts val="524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1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  <a:p>
            <a:pPr lvl="3" marL="1680120" indent="-240120">
              <a:lnSpc>
                <a:spcPct val="90000"/>
              </a:lnSpc>
              <a:spcBef>
                <a:spcPts val="524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9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en-US" sz="1890" spc="-1" strike="noStrike">
              <a:solidFill>
                <a:srgbClr val="000000"/>
              </a:solidFill>
              <a:latin typeface="Calibri"/>
            </a:endParaRPr>
          </a:p>
          <a:p>
            <a:pPr lvl="4" marL="2160360" indent="-240120">
              <a:lnSpc>
                <a:spcPct val="90000"/>
              </a:lnSpc>
              <a:spcBef>
                <a:spcPts val="524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9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en-US" sz="189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660240" y="11865240"/>
            <a:ext cx="2160000" cy="68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pt-BR" sz="126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BR" sz="126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pt-BR" sz="126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180240" y="11865240"/>
            <a:ext cx="3240000" cy="68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780960" y="11865240"/>
            <a:ext cx="2160000" cy="68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26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7E73B4-9E1F-4E58-9832-58E7E8FD0257}" type="slidenum">
              <a:rPr b="0" lang="pt-BR" sz="126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BR" sz="126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hyperlink" Target="https://github.com/JuniorGDev" TargetMode="External"/><Relationship Id="rId12" Type="http://schemas.openxmlformats.org/officeDocument/2006/relationships/image" Target="../media/image172.png"/><Relationship Id="rId13" Type="http://schemas.openxmlformats.org/officeDocument/2006/relationships/hyperlink" Target="https://github.com/JuniorGDev" TargetMode="External"/><Relationship Id="rId1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600840" cy="12778560"/>
          </a:xfrm>
          <a:prstGeom prst="rect">
            <a:avLst/>
          </a:prstGeom>
          <a:ln w="0">
            <a:noFill/>
          </a:ln>
        </p:spPr>
      </p:pic>
      <p:sp>
        <p:nvSpPr>
          <p:cNvPr id="83" name="Retângulo 5"/>
          <p:cNvSpPr/>
          <p:nvPr/>
        </p:nvSpPr>
        <p:spPr>
          <a:xfrm>
            <a:off x="0" y="9802440"/>
            <a:ext cx="4096080" cy="712800"/>
          </a:xfrm>
          <a:prstGeom prst="rect">
            <a:avLst/>
          </a:prstGeom>
          <a:solidFill>
            <a:srgbClr val="e9a92e"/>
          </a:soli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3f1f11"/>
                </a:solidFill>
                <a:latin typeface="8BIT WONDER"/>
              </a:rPr>
              <a:t>Geova Junior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5C047F-F2D7-4706-A313-8BC8B693BC89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tângulo 20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Grid Layout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Perfeito para páginas mais complexas.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Exemplo: criar um portfólio com imagens em colunas e linhas.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Retângulo 22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206" name="Picture 69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207" name="Picture 70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208" name="Imagem 19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209" name="Imagem 20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210" name="Picture 71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11" name="Picture 72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73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13" name="Picture 74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14" name="Picture 75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76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11"/>
          <a:stretch/>
        </p:blipFill>
        <p:spPr>
          <a:xfrm>
            <a:off x="0" y="5155920"/>
            <a:ext cx="9600840" cy="654408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12"/>
          <a:stretch/>
        </p:blipFill>
        <p:spPr>
          <a:xfrm>
            <a:off x="360" y="5155920"/>
            <a:ext cx="9600840" cy="654408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1394E491-E46D-4B09-9EEE-38B8CD8AC2F6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219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90F12BCC-764C-4CC1-A9E6-542EF38E6BAD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10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4AE2B0-AABF-48CC-8877-E120B3031F81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tângulo 9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1b5a89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84120" y="3433680"/>
            <a:ext cx="6082560" cy="438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pt-BR" sz="4800" spc="-1" strike="noStrike">
                <a:solidFill>
                  <a:srgbClr val="ffc000"/>
                </a:solidFill>
                <a:latin typeface="8BIT WONDER"/>
              </a:rPr>
              <a:t>Cores e Estilos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542880" y="960660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49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ffffff"/>
                </a:solidFill>
                <a:latin typeface="Calibri"/>
              </a:rPr>
              <a:t>A estética visual do site é guiada pelas cores, tipografia e espaçamento.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Imagem 10" descr=""/>
          <p:cNvPicPr/>
          <p:nvPr/>
        </p:nvPicPr>
        <p:blipFill>
          <a:blip r:embed="rId1"/>
          <a:stretch/>
        </p:blipFill>
        <p:spPr>
          <a:xfrm rot="10800000">
            <a:off x="6585480" y="-1204560"/>
            <a:ext cx="2238480" cy="6676560"/>
          </a:xfrm>
          <a:prstGeom prst="rect">
            <a:avLst/>
          </a:prstGeom>
          <a:ln w="0">
            <a:noFill/>
          </a:ln>
        </p:spPr>
      </p:pic>
      <p:sp>
        <p:nvSpPr>
          <p:cNvPr id="224" name="Título 12"/>
          <p:cNvSpPr/>
          <p:nvPr/>
        </p:nvSpPr>
        <p:spPr>
          <a:xfrm>
            <a:off x="6615720" y="6219720"/>
            <a:ext cx="2375640" cy="16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pt-BR" sz="9600" spc="-1" strike="noStrike">
                <a:solidFill>
                  <a:srgbClr val="e9a92e"/>
                </a:solidFill>
                <a:latin typeface="8BIT WONDER"/>
              </a:rPr>
              <a:t>4</a:t>
            </a:r>
            <a:endParaRPr b="0" lang="pt-BR" sz="9600" spc="-1" strike="noStrike">
              <a:latin typeface="Arial"/>
            </a:endParaRPr>
          </a:p>
        </p:txBody>
      </p:sp>
      <p:pic>
        <p:nvPicPr>
          <p:cNvPr id="225" name="Picture 33" descr="3 Blocos de Tijolos - Bloco Mario Bros Png (640x214), Download Png"/>
          <p:cNvPicPr/>
          <p:nvPr/>
        </p:nvPicPr>
        <p:blipFill>
          <a:blip r:embed="rId2"/>
          <a:stretch/>
        </p:blipFill>
        <p:spPr>
          <a:xfrm>
            <a:off x="54349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226" name="Picture 34" descr="3 Blocos de Tijolos - Bloco Mario Bros Png (640x214), Download Png"/>
          <p:cNvPicPr/>
          <p:nvPr/>
        </p:nvPicPr>
        <p:blipFill>
          <a:blip r:embed="rId3"/>
          <a:stretch/>
        </p:blipFill>
        <p:spPr>
          <a:xfrm>
            <a:off x="271224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227" name="Picture 35" descr="3 Blocos de Tijolos - Bloco Mario Bros Png (640x214), Download Png"/>
          <p:cNvPicPr/>
          <p:nvPr/>
        </p:nvPicPr>
        <p:blipFill>
          <a:blip r:embed="rId4"/>
          <a:stretch/>
        </p:blipFill>
        <p:spPr>
          <a:xfrm>
            <a:off x="-7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228" name="Picture 36" descr="Arte de um bloco ? em Super Mario Party. (Originalmente do site japonês da Nintendo) Também usado como ícone de perfil para o Nintendo Switch."/>
          <p:cNvPicPr/>
          <p:nvPr/>
        </p:nvPicPr>
        <p:blipFill>
          <a:blip r:embed="rId5"/>
          <a:stretch/>
        </p:blipFill>
        <p:spPr>
          <a:xfrm>
            <a:off x="7272360" y="7738920"/>
            <a:ext cx="913320" cy="91332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7DD78092-AABC-4FE0-B1BF-70612B2A97C0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230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B3872E43-45EC-46D3-BA3C-0CF53A8A0EC5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11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B658119-5239-435F-BAF6-E061AF6661FD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tângulo 23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Cores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Podem ser escritas como nomes, HEX, RGB ou HSL.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Retângulo 25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235" name="Picture 93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236" name="Picture 94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237" name="Imagem 25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238" name="Imagem 26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239" name="Picture 95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40" name="Picture 96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97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42" name="Picture 98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43" name="Picture 99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244" name="Picture 100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11"/>
          <a:stretch/>
        </p:blipFill>
        <p:spPr>
          <a:xfrm>
            <a:off x="0" y="4975920"/>
            <a:ext cx="9600840" cy="654408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E26644A0-9070-4096-8F11-F1CF9C86A146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247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C6D051B3-6736-480B-A18B-C37DBD78750D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12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0634E3-1B0F-4D01-86DF-22FEDCC8EE3C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ângulo 24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Fontes e Texto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Estilizar fontes transforma a experiência do usuário.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Retângulo 26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252" name="Picture 85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253" name="Picture 86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254" name="Imagem 23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255" name="Imagem 24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256" name="Picture 87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88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89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90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60" name="Picture 91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261" name="Picture 92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11"/>
          <a:stretch/>
        </p:blipFill>
        <p:spPr>
          <a:xfrm>
            <a:off x="0" y="4975920"/>
            <a:ext cx="9600840" cy="654408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12"/>
          <a:stretch/>
        </p:blipFill>
        <p:spPr>
          <a:xfrm>
            <a:off x="-60840" y="5040000"/>
            <a:ext cx="9600840" cy="6544080"/>
          </a:xfrm>
          <a:prstGeom prst="rect">
            <a:avLst/>
          </a:prstGeom>
          <a:ln w="0">
            <a:noFill/>
          </a:ln>
        </p:spPr>
      </p:pic>
      <p:sp>
        <p:nvSpPr>
          <p:cNvPr id="264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7947B1AA-01CF-4C3D-A4B3-EC106ED3F016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265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2AB1C7A1-2649-40EC-87A5-1E8EEEA7B005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13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CF7710-52A8-4AAB-8B6E-EC35A5337DFC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tângulo 10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1b5a89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384120" y="3433680"/>
            <a:ext cx="6082560" cy="438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pt-BR" sz="4800" spc="-1" strike="noStrike">
                <a:solidFill>
                  <a:srgbClr val="ffc000"/>
                </a:solidFill>
                <a:latin typeface="8BIT WONDER"/>
              </a:rPr>
              <a:t>CSS Responsivo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542880" y="960660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49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ffffff"/>
                </a:solidFill>
                <a:latin typeface="Calibri"/>
              </a:rPr>
              <a:t>Sites modernos precisam se adaptar a telas diferentes.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9" name="Imagem 11" descr=""/>
          <p:cNvPicPr/>
          <p:nvPr/>
        </p:nvPicPr>
        <p:blipFill>
          <a:blip r:embed="rId1"/>
          <a:stretch/>
        </p:blipFill>
        <p:spPr>
          <a:xfrm rot="10800000">
            <a:off x="6585480" y="-1204560"/>
            <a:ext cx="2238480" cy="6676560"/>
          </a:xfrm>
          <a:prstGeom prst="rect">
            <a:avLst/>
          </a:prstGeom>
          <a:ln w="0">
            <a:noFill/>
          </a:ln>
        </p:spPr>
      </p:pic>
      <p:sp>
        <p:nvSpPr>
          <p:cNvPr id="270" name="Título 14"/>
          <p:cNvSpPr/>
          <p:nvPr/>
        </p:nvSpPr>
        <p:spPr>
          <a:xfrm>
            <a:off x="6615720" y="6219720"/>
            <a:ext cx="2375640" cy="16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pt-BR" sz="9600" spc="-1" strike="noStrike">
                <a:solidFill>
                  <a:srgbClr val="e9a92e"/>
                </a:solidFill>
                <a:latin typeface="8BIT WONDER"/>
              </a:rPr>
              <a:t>5</a:t>
            </a:r>
            <a:endParaRPr b="0" lang="pt-BR" sz="9600" spc="-1" strike="noStrike">
              <a:latin typeface="Arial"/>
            </a:endParaRPr>
          </a:p>
        </p:txBody>
      </p:sp>
      <p:pic>
        <p:nvPicPr>
          <p:cNvPr id="271" name="Picture 37" descr="3 Blocos de Tijolos - Bloco Mario Bros Png (640x214), Download Png"/>
          <p:cNvPicPr/>
          <p:nvPr/>
        </p:nvPicPr>
        <p:blipFill>
          <a:blip r:embed="rId2"/>
          <a:stretch/>
        </p:blipFill>
        <p:spPr>
          <a:xfrm>
            <a:off x="54349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272" name="Picture 38" descr="3 Blocos de Tijolos - Bloco Mario Bros Png (640x214), Download Png"/>
          <p:cNvPicPr/>
          <p:nvPr/>
        </p:nvPicPr>
        <p:blipFill>
          <a:blip r:embed="rId3"/>
          <a:stretch/>
        </p:blipFill>
        <p:spPr>
          <a:xfrm>
            <a:off x="271224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39" descr="3 Blocos de Tijolos - Bloco Mario Bros Png (640x214), Download Png"/>
          <p:cNvPicPr/>
          <p:nvPr/>
        </p:nvPicPr>
        <p:blipFill>
          <a:blip r:embed="rId4"/>
          <a:stretch/>
        </p:blipFill>
        <p:spPr>
          <a:xfrm>
            <a:off x="-7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40" descr="Arte de um bloco ? em Super Mario Party. (Originalmente do site japonês da Nintendo) Também usado como ícone de perfil para o Nintendo Switch."/>
          <p:cNvPicPr/>
          <p:nvPr/>
        </p:nvPicPr>
        <p:blipFill>
          <a:blip r:embed="rId5"/>
          <a:stretch/>
        </p:blipFill>
        <p:spPr>
          <a:xfrm>
            <a:off x="7272360" y="7738920"/>
            <a:ext cx="913320" cy="913320"/>
          </a:xfrm>
          <a:prstGeom prst="rect">
            <a:avLst/>
          </a:prstGeom>
          <a:ln w="0">
            <a:noFill/>
          </a:ln>
        </p:spPr>
      </p:pic>
      <p:sp>
        <p:nvSpPr>
          <p:cNvPr id="275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8A0CACD9-9026-4066-B2F5-42F246215FFE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276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18048125-425A-4A0B-9506-5EF6C9A3EAF0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14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B01E856-5589-4726-8C60-55B29EFE5760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tângulo 29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Media Queries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Permitem aplicar estilos diferentes em celulares, tablets e desktops.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Retângulo 27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281" name="Picture 101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282" name="Picture 102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283" name="Imagem 27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284" name="Imagem 28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103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86" name="Picture 104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105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106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107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108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11"/>
          <a:stretch/>
        </p:blipFill>
        <p:spPr>
          <a:xfrm>
            <a:off x="360" y="5335920"/>
            <a:ext cx="9600840" cy="6544080"/>
          </a:xfrm>
          <a:prstGeom prst="rect">
            <a:avLst/>
          </a:prstGeom>
          <a:ln w="0">
            <a:noFill/>
          </a:ln>
        </p:spPr>
      </p:pic>
      <p:sp>
        <p:nvSpPr>
          <p:cNvPr id="292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BC0F3B30-2332-428E-B560-45C5A600FBFB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293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B4B2F8A1-43ED-4DB8-9BB4-EDB30BDC74E1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15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699D39-1ED1-4331-BC15-EDB69D871B34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tângulo 11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1b5a89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384120" y="3433680"/>
            <a:ext cx="6082560" cy="438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pt-BR" sz="4800" spc="-1" strike="noStrike">
                <a:solidFill>
                  <a:srgbClr val="ffc000"/>
                </a:solidFill>
                <a:latin typeface="8BIT WONDER"/>
              </a:rPr>
              <a:t>Boas Práticas e Dicas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42880" y="960660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49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ffffff"/>
                </a:solidFill>
                <a:latin typeface="Calibri"/>
              </a:rPr>
              <a:t>Um CSS organizado é como um jogo bem planejado: tudo flui melhor.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7" name="Imagem 12" descr=""/>
          <p:cNvPicPr/>
          <p:nvPr/>
        </p:nvPicPr>
        <p:blipFill>
          <a:blip r:embed="rId1"/>
          <a:stretch/>
        </p:blipFill>
        <p:spPr>
          <a:xfrm rot="10800000">
            <a:off x="6585480" y="-1204560"/>
            <a:ext cx="2238480" cy="6676560"/>
          </a:xfrm>
          <a:prstGeom prst="rect">
            <a:avLst/>
          </a:prstGeom>
          <a:ln w="0">
            <a:noFill/>
          </a:ln>
        </p:spPr>
      </p:pic>
      <p:sp>
        <p:nvSpPr>
          <p:cNvPr id="298" name="Título 16"/>
          <p:cNvSpPr/>
          <p:nvPr/>
        </p:nvSpPr>
        <p:spPr>
          <a:xfrm>
            <a:off x="6615720" y="6219720"/>
            <a:ext cx="2375640" cy="16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pt-BR" sz="9600" spc="-1" strike="noStrike">
                <a:solidFill>
                  <a:srgbClr val="e9a92e"/>
                </a:solidFill>
                <a:latin typeface="8BIT WONDER"/>
              </a:rPr>
              <a:t>6</a:t>
            </a:r>
            <a:endParaRPr b="0" lang="pt-BR" sz="9600" spc="-1" strike="noStrike">
              <a:latin typeface="Arial"/>
            </a:endParaRPr>
          </a:p>
        </p:txBody>
      </p:sp>
      <p:pic>
        <p:nvPicPr>
          <p:cNvPr id="299" name="Picture 41" descr="3 Blocos de Tijolos - Bloco Mario Bros Png (640x214), Download Png"/>
          <p:cNvPicPr/>
          <p:nvPr/>
        </p:nvPicPr>
        <p:blipFill>
          <a:blip r:embed="rId2"/>
          <a:stretch/>
        </p:blipFill>
        <p:spPr>
          <a:xfrm>
            <a:off x="54349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300" name="Picture 42" descr="3 Blocos de Tijolos - Bloco Mario Bros Png (640x214), Download Png"/>
          <p:cNvPicPr/>
          <p:nvPr/>
        </p:nvPicPr>
        <p:blipFill>
          <a:blip r:embed="rId3"/>
          <a:stretch/>
        </p:blipFill>
        <p:spPr>
          <a:xfrm>
            <a:off x="271224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43" descr="3 Blocos de Tijolos - Bloco Mario Bros Png (640x214), Download Png"/>
          <p:cNvPicPr/>
          <p:nvPr/>
        </p:nvPicPr>
        <p:blipFill>
          <a:blip r:embed="rId4"/>
          <a:stretch/>
        </p:blipFill>
        <p:spPr>
          <a:xfrm>
            <a:off x="-7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302" name="Picture 44" descr="Arte de um bloco ? em Super Mario Party. (Originalmente do site japonês da Nintendo) Também usado como ícone de perfil para o Nintendo Switch."/>
          <p:cNvPicPr/>
          <p:nvPr/>
        </p:nvPicPr>
        <p:blipFill>
          <a:blip r:embed="rId5"/>
          <a:stretch/>
        </p:blipFill>
        <p:spPr>
          <a:xfrm>
            <a:off x="7272360" y="7738920"/>
            <a:ext cx="913320" cy="913320"/>
          </a:xfrm>
          <a:prstGeom prst="rect">
            <a:avLst/>
          </a:prstGeom>
          <a:ln w="0">
            <a:noFill/>
          </a:ln>
        </p:spPr>
      </p:pic>
      <p:sp>
        <p:nvSpPr>
          <p:cNvPr id="303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233D89F2-8A2B-42C8-B3C1-31A19D6FF578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209F4DD0-F928-4259-B2D2-0155243DA9AE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16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615717-5F28-42AD-8416-8E8B53281487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tângulo 28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Reutilize Classes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Não crie estilos duplicados, use classes reaproveitáveis.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Retângulo 32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09" name="Picture 117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118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311" name="Imagem 31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312" name="Imagem 32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313" name="Picture 119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14" name="Picture 120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15" name="Picture 121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16" name="Picture 122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17" name="Picture 123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318" name="Picture 124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19" name="" descr=""/>
          <p:cNvPicPr/>
          <p:nvPr/>
        </p:nvPicPr>
        <p:blipFill>
          <a:blip r:embed="rId11"/>
          <a:stretch/>
        </p:blipFill>
        <p:spPr>
          <a:xfrm>
            <a:off x="0" y="4975920"/>
            <a:ext cx="9600840" cy="6544080"/>
          </a:xfrm>
          <a:prstGeom prst="rect">
            <a:avLst/>
          </a:prstGeom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12"/>
          <a:stretch/>
        </p:blipFill>
        <p:spPr>
          <a:xfrm>
            <a:off x="0" y="4975920"/>
            <a:ext cx="9600840" cy="6544080"/>
          </a:xfrm>
          <a:prstGeom prst="rect">
            <a:avLst/>
          </a:prstGeom>
          <a:ln w="0">
            <a:noFill/>
          </a:ln>
        </p:spPr>
      </p:pic>
      <p:sp>
        <p:nvSpPr>
          <p:cNvPr id="321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48FC75B8-0E0E-407E-901A-F6DE6F82BE30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322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90E7420E-F545-4629-B15E-F401EDA5D4E2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&lt;number&gt;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C5476E6-B3D6-42A6-9E01-2C7FF10322C1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tângulo 31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Use Variaveis CSS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Facilita manter consistência de cores e fontes.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Retângulo 33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27" name="Picture 125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328" name="Picture 126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329" name="Imagem 33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330" name="Imagem 34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331" name="Picture 127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32" name="Picture 128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33" name="Picture 129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34" name="Picture 130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35" name="Picture 131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336" name="Picture 132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37" name="" descr=""/>
          <p:cNvPicPr/>
          <p:nvPr/>
        </p:nvPicPr>
        <p:blipFill>
          <a:blip r:embed="rId11"/>
          <a:stretch/>
        </p:blipFill>
        <p:spPr>
          <a:xfrm>
            <a:off x="0" y="4975920"/>
            <a:ext cx="9600840" cy="654408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12"/>
          <a:stretch/>
        </p:blipFill>
        <p:spPr>
          <a:xfrm>
            <a:off x="0" y="4860000"/>
            <a:ext cx="9600840" cy="6544080"/>
          </a:xfrm>
          <a:prstGeom prst="rect">
            <a:avLst/>
          </a:prstGeom>
          <a:ln w="0">
            <a:noFill/>
          </a:ln>
        </p:spPr>
      </p:pic>
      <p:sp>
        <p:nvSpPr>
          <p:cNvPr id="339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F67130E3-7F79-4D72-A1E9-1C2BC165CCCA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340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41407F03-6F6F-4D48-B1E6-07B8F75E2977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&lt;number&gt;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54C65C-5B7D-44B2-8618-F0CC75F073F8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Retângulo 1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1b5a89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384120" y="4081680"/>
            <a:ext cx="8795880" cy="438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pt-BR" sz="4800" spc="-1" strike="noStrike">
                <a:solidFill>
                  <a:srgbClr val="ffc000"/>
                </a:solidFill>
                <a:latin typeface="8BIT WONDER"/>
              </a:rPr>
              <a:t>agradecimentos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3" name="Picture 15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54349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16" descr="3 Blocos de Tijolos - Bloco Mario Bros Png (640x214), Download Png"/>
          <p:cNvPicPr/>
          <p:nvPr/>
        </p:nvPicPr>
        <p:blipFill>
          <a:blip r:embed="rId2"/>
          <a:stretch/>
        </p:blipFill>
        <p:spPr>
          <a:xfrm>
            <a:off x="271224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17" descr="3 Blocos de Tijolos - Bloco Mario Bros Png (640x214), Download Png"/>
          <p:cNvPicPr/>
          <p:nvPr/>
        </p:nvPicPr>
        <p:blipFill>
          <a:blip r:embed="rId3"/>
          <a:stretch/>
        </p:blipFill>
        <p:spPr>
          <a:xfrm>
            <a:off x="-7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18" descr="Arte de um bloco ? em Super Mario Party. (Originalmente do site japonês da Nintendo) Também usado como ícone de perfil para o Nintendo Switch."/>
          <p:cNvPicPr/>
          <p:nvPr/>
        </p:nvPicPr>
        <p:blipFill>
          <a:blip r:embed="rId4"/>
          <a:stretch/>
        </p:blipFill>
        <p:spPr>
          <a:xfrm>
            <a:off x="4278960" y="7738920"/>
            <a:ext cx="913320" cy="913320"/>
          </a:xfrm>
          <a:prstGeom prst="rect">
            <a:avLst/>
          </a:prstGeom>
          <a:ln w="0">
            <a:noFill/>
          </a:ln>
        </p:spPr>
      </p:pic>
      <p:sp>
        <p:nvSpPr>
          <p:cNvPr id="347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87AF7F72-387A-4704-AE6B-65BA4DD05EC3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348" name=""/>
          <p:cNvSpPr txBox="1"/>
          <p:nvPr/>
        </p:nvSpPr>
        <p:spPr>
          <a:xfrm>
            <a:off x="8964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A43EBD11-57B1-47FA-B334-0C33F84E0B2F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&lt;number&gt;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pic>
        <p:nvPicPr>
          <p:cNvPr id="349" name="Picture 2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6911280" y="7739280"/>
            <a:ext cx="2732040" cy="913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B629E0-3A76-48A8-AF5A-E45B1D954398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tângulo 2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Press Start: A Porta de Entrada no Mundo do CSS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283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Construir um site é como jogar um game clássico: o HTML monta o cenário, mas o CSS dá cor, estilo e vida.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283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283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Sem ele, tudo seria apenas texto sem graça. Com ele, criamos páginas bonitas, organizadas e responsivas.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283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283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Neste eBook, você vai aprender passo a passo os principais conceitos de CSS, sempre com exemplos práticos, até dominar as técnicas que todo frontend precisa ter no seu “arsenal de poderes”.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283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283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Prepare-se para iniciar essa aventura! 🚀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Retângulo 4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88" name="Picture 1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3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90" name="Imagem 1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91" name="Imagem 3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5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93" name="Picture 6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11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12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13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4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2DE10F97-CBE1-4755-9C12-6CC4D85CC209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2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99" name=""/>
          <p:cNvSpPr txBox="1"/>
          <p:nvPr/>
        </p:nvSpPr>
        <p:spPr>
          <a:xfrm>
            <a:off x="2101680" y="1234800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487C8049-B306-41C2-B9BF-D84BDFDEA975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E65470F-EDCF-47B0-A9CD-1E4391AB8569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Retângulo 3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OBRIGADO POR LER!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Este eBook foi gerado com o apoio de ferramentas de inteligência artificial, para fins exclusivamente didáticos.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Um agradecimento especial ao ChatGPT, que ajudou na criação do texto, na organização dos capítulos e na solução de exemplos práticos.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Se este eBook te ajudou, compartilhe com outros devs — e não esqueça de deixar um feedback: ele nos ajuda a melhorar as próximas fases.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Boa sorte nas suas próximas missões de frontend.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Que seus estilos sempre passem de nível! 🎮✨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— </a:t>
            </a: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GEOVA JUNIOR / Equipe Super Frontend Bros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Retângulo 30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54" name="Picture 4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355" name="Picture 111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356" name="Imagem 7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357" name="Imagem 29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112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113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114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61" name="Picture 115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362" name="Picture 116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363" name="Picture 133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D2283AA0-53FB-41B7-B450-3C815FFA14F5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365" name=""/>
          <p:cNvSpPr txBox="1"/>
          <p:nvPr/>
        </p:nvSpPr>
        <p:spPr>
          <a:xfrm>
            <a:off x="8784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E75E476A-DFCB-493E-9252-5CDA18D09571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&lt;number&gt;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pic>
        <p:nvPicPr>
          <p:cNvPr id="366" name="" descr="">
            <a:hlinkClick r:id="rId11"/>
          </p:cNvPr>
          <p:cNvPicPr/>
          <p:nvPr/>
        </p:nvPicPr>
        <p:blipFill>
          <a:blip r:embed="rId12"/>
          <a:stretch/>
        </p:blipFill>
        <p:spPr>
          <a:xfrm>
            <a:off x="3780000" y="8791560"/>
            <a:ext cx="1828440" cy="1828440"/>
          </a:xfrm>
          <a:prstGeom prst="rect">
            <a:avLst/>
          </a:prstGeom>
          <a:ln w="0">
            <a:noFill/>
          </a:ln>
        </p:spPr>
      </p:pic>
      <p:sp>
        <p:nvSpPr>
          <p:cNvPr id="367" name=""/>
          <p:cNvSpPr txBox="1"/>
          <p:nvPr/>
        </p:nvSpPr>
        <p:spPr>
          <a:xfrm>
            <a:off x="1620000" y="10800000"/>
            <a:ext cx="5940000" cy="77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8BIT WONDER"/>
                <a:hlinkClick r:id="rId13"/>
              </a:rPr>
              <a:t>https://github.com/JuniorGDev</a:t>
            </a:r>
            <a:endParaRPr b="0" lang="pt-BR" sz="1800" spc="-1" strike="noStrike"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E927273-C866-4314-92E1-2D2EE2F058AA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6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1b5a89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96120" y="3433680"/>
            <a:ext cx="6455880" cy="438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pt-BR" sz="4800" spc="-1" strike="noStrike">
                <a:solidFill>
                  <a:srgbClr val="ffc000"/>
                </a:solidFill>
                <a:latin typeface="8BIT WONDER"/>
              </a:rPr>
              <a:t>Conhecendo o CSS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42880" y="960660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49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ffffff"/>
                </a:solidFill>
                <a:latin typeface="Calibri"/>
              </a:rPr>
              <a:t>O CSS é o herói que dá vida e estilo às páginas da web. Ele define cores, tamanhos, posicionamento e deixa tudo bonito e organizado.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3" name="Imagem 8" descr=""/>
          <p:cNvPicPr/>
          <p:nvPr/>
        </p:nvPicPr>
        <p:blipFill>
          <a:blip r:embed="rId1"/>
          <a:stretch/>
        </p:blipFill>
        <p:spPr>
          <a:xfrm rot="10800000">
            <a:off x="6585480" y="-1204560"/>
            <a:ext cx="2238480" cy="6676560"/>
          </a:xfrm>
          <a:prstGeom prst="rect">
            <a:avLst/>
          </a:prstGeom>
          <a:ln w="0">
            <a:noFill/>
          </a:ln>
        </p:spPr>
      </p:pic>
      <p:sp>
        <p:nvSpPr>
          <p:cNvPr id="104" name="Título 8"/>
          <p:cNvSpPr/>
          <p:nvPr/>
        </p:nvSpPr>
        <p:spPr>
          <a:xfrm>
            <a:off x="6615720" y="6219720"/>
            <a:ext cx="2375640" cy="16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pt-BR" sz="9600" spc="-1" strike="noStrike">
                <a:solidFill>
                  <a:srgbClr val="e9a92e"/>
                </a:solidFill>
                <a:latin typeface="8BIT WONDER"/>
              </a:rPr>
              <a:t>1</a:t>
            </a:r>
            <a:endParaRPr b="0" lang="pt-BR" sz="9600" spc="-1" strike="noStrike">
              <a:latin typeface="Arial"/>
            </a:endParaRPr>
          </a:p>
        </p:txBody>
      </p:sp>
      <p:pic>
        <p:nvPicPr>
          <p:cNvPr id="105" name="Picture 19" descr="3 Blocos de Tijolos - Bloco Mario Bros Png (640x214), Download Png"/>
          <p:cNvPicPr/>
          <p:nvPr/>
        </p:nvPicPr>
        <p:blipFill>
          <a:blip r:embed="rId2"/>
          <a:stretch/>
        </p:blipFill>
        <p:spPr>
          <a:xfrm>
            <a:off x="54349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20" descr="3 Blocos de Tijolos - Bloco Mario Bros Png (640x214), Download Png"/>
          <p:cNvPicPr/>
          <p:nvPr/>
        </p:nvPicPr>
        <p:blipFill>
          <a:blip r:embed="rId3"/>
          <a:stretch/>
        </p:blipFill>
        <p:spPr>
          <a:xfrm>
            <a:off x="271224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21" descr="3 Blocos de Tijolos - Bloco Mario Bros Png (640x214), Download Png"/>
          <p:cNvPicPr/>
          <p:nvPr/>
        </p:nvPicPr>
        <p:blipFill>
          <a:blip r:embed="rId4"/>
          <a:stretch/>
        </p:blipFill>
        <p:spPr>
          <a:xfrm>
            <a:off x="-7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22" descr="Arte de um bloco ? em Super Mario Party. (Originalmente do site japonês da Nintendo) Também usado como ícone de perfil para o Nintendo Switch."/>
          <p:cNvPicPr/>
          <p:nvPr/>
        </p:nvPicPr>
        <p:blipFill>
          <a:blip r:embed="rId5"/>
          <a:stretch/>
        </p:blipFill>
        <p:spPr>
          <a:xfrm>
            <a:off x="7272360" y="7738920"/>
            <a:ext cx="913320" cy="91332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16BFDE33-6C87-41A5-AD62-1B9954C25776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7E03BC12-D385-44AE-8737-C8C8D78A1A48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3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B40695-EBE6-4D59-8CAB-C098030ACAC4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tângulo 12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Por que usar CSS?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Sem CSS, os sites seriam apenas texto preto em fundo branco.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Exemplo: imagine o Google sem cores, sem logo estilizado, apenas links e texto corrido.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Retângulo 15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15" name="Picture 53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54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117" name="Imagem 15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118" name="Imagem 16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55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56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57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58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59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60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11"/>
          <a:stretch/>
        </p:blipFill>
        <p:spPr>
          <a:xfrm>
            <a:off x="360" y="5155920"/>
            <a:ext cx="9600840" cy="654408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D6FEACB3-FCE3-49FD-8487-2AE133E18422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67DDB878-BC54-4BC3-8D70-3D9F596824A6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4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3A43943-58EB-433D-9379-70D75BBB4FE6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ângulo 7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1b5a89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84120" y="3433680"/>
            <a:ext cx="6082560" cy="438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pt-BR" sz="4800" spc="-1" strike="noStrike">
                <a:solidFill>
                  <a:srgbClr val="ffc000"/>
                </a:solidFill>
                <a:latin typeface="8BIT WONDER"/>
              </a:rPr>
              <a:t>A Estrutura do CSS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42880" y="960660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49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ffffff"/>
                </a:solidFill>
                <a:latin typeface="Calibri"/>
              </a:rPr>
              <a:t>CSS funciona como um conjunto de regras aplicadas aos elementos HTML.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Imagem 2" descr=""/>
          <p:cNvPicPr/>
          <p:nvPr/>
        </p:nvPicPr>
        <p:blipFill>
          <a:blip r:embed="rId1"/>
          <a:stretch/>
        </p:blipFill>
        <p:spPr>
          <a:xfrm rot="10800000">
            <a:off x="6585480" y="-1204560"/>
            <a:ext cx="2238480" cy="6676560"/>
          </a:xfrm>
          <a:prstGeom prst="rect">
            <a:avLst/>
          </a:prstGeom>
          <a:ln w="0">
            <a:noFill/>
          </a:ln>
        </p:spPr>
      </p:pic>
      <p:sp>
        <p:nvSpPr>
          <p:cNvPr id="132" name="Título 5"/>
          <p:cNvSpPr/>
          <p:nvPr/>
        </p:nvSpPr>
        <p:spPr>
          <a:xfrm>
            <a:off x="6615720" y="6219720"/>
            <a:ext cx="2375640" cy="16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pt-BR" sz="9600" spc="-1" strike="noStrike">
                <a:solidFill>
                  <a:srgbClr val="e9a92e"/>
                </a:solidFill>
                <a:latin typeface="8BIT WONDER"/>
              </a:rPr>
              <a:t>2</a:t>
            </a:r>
            <a:endParaRPr b="0" lang="pt-BR" sz="9600" spc="-1" strike="noStrike">
              <a:latin typeface="Arial"/>
            </a:endParaRPr>
          </a:p>
        </p:txBody>
      </p:sp>
      <p:pic>
        <p:nvPicPr>
          <p:cNvPr id="133" name="Picture 7" descr="3 Blocos de Tijolos - Bloco Mario Bros Png (640x214), Download Png"/>
          <p:cNvPicPr/>
          <p:nvPr/>
        </p:nvPicPr>
        <p:blipFill>
          <a:blip r:embed="rId2"/>
          <a:stretch/>
        </p:blipFill>
        <p:spPr>
          <a:xfrm>
            <a:off x="54349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8" descr="3 Blocos de Tijolos - Bloco Mario Bros Png (640x214), Download Png"/>
          <p:cNvPicPr/>
          <p:nvPr/>
        </p:nvPicPr>
        <p:blipFill>
          <a:blip r:embed="rId3"/>
          <a:stretch/>
        </p:blipFill>
        <p:spPr>
          <a:xfrm>
            <a:off x="271224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9" descr="3 Blocos de Tijolos - Bloco Mario Bros Png (640x214), Download Png"/>
          <p:cNvPicPr/>
          <p:nvPr/>
        </p:nvPicPr>
        <p:blipFill>
          <a:blip r:embed="rId4"/>
          <a:stretch/>
        </p:blipFill>
        <p:spPr>
          <a:xfrm>
            <a:off x="-7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0" descr="Arte de um bloco ? em Super Mario Party. (Originalmente do site japonês da Nintendo) Também usado como ícone de perfil para o Nintendo Switch."/>
          <p:cNvPicPr/>
          <p:nvPr/>
        </p:nvPicPr>
        <p:blipFill>
          <a:blip r:embed="rId5"/>
          <a:stretch/>
        </p:blipFill>
        <p:spPr>
          <a:xfrm>
            <a:off x="7272360" y="7738920"/>
            <a:ext cx="913320" cy="913320"/>
          </a:xfrm>
          <a:prstGeom prst="rect">
            <a:avLst/>
          </a:prstGeom>
          <a:ln w="0">
            <a:noFill/>
          </a:ln>
        </p:spPr>
      </p:pic>
      <p:sp>
        <p:nvSpPr>
          <p:cNvPr id="137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59D18ECF-9402-4DEB-B4D9-F5CDBEBB306D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868BB323-62F7-4EA5-8CD5-B9CAB4D9AB96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5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E4685D-4FA1-4E26-9B7F-03E0C08F81B4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tângulo 13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Seletores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Servem para “apontar” qual elemento vai receber o estilo.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Exemplo: estilizar todos os botões de um site.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Retângulo 17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43" name="Picture 61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144" name="Picture 62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145" name="Imagem 17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146" name="Imagem 18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63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64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65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66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67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152" name="Picture 68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11"/>
          <a:stretch/>
        </p:blipFill>
        <p:spPr>
          <a:xfrm>
            <a:off x="360" y="5220000"/>
            <a:ext cx="9600840" cy="654408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E449936D-2D93-4C97-B89C-4957AEBB531E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155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65D900DD-EB79-4754-AE50-B3AD04AB1AF1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6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327D9C-8F06-4007-8E8C-CAD21CE98579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tângulo 16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Propriedades e Valores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Cada estilo é definido por uma propriedade e um valor.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Exemplo: mudar a cor de fundo de uma seção.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Retângulo 18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60" name="Picture 45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46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162" name="Imagem 13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163" name="Imagem 14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47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48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49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50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51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52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11"/>
          <a:stretch/>
        </p:blipFill>
        <p:spPr>
          <a:xfrm>
            <a:off x="0" y="5155920"/>
            <a:ext cx="9600840" cy="6544080"/>
          </a:xfrm>
          <a:prstGeom prst="rect">
            <a:avLst/>
          </a:prstGeom>
          <a:ln w="0">
            <a:noFill/>
          </a:ln>
        </p:spPr>
      </p:pic>
      <p:sp>
        <p:nvSpPr>
          <p:cNvPr id="171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AB12FCED-1362-4866-83E1-3E90E23BCC1A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172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108152E2-BFD9-4FDF-B5E3-B27FBA7D457C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7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88669B-22A7-4697-985E-5719663E1E1E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tângulo 8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1b5a89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84120" y="3433680"/>
            <a:ext cx="6082560" cy="438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pt-BR" sz="4800" spc="-1" strike="noStrike">
                <a:solidFill>
                  <a:srgbClr val="ffc000"/>
                </a:solidFill>
                <a:latin typeface="8BIT WONDER"/>
              </a:rPr>
              <a:t>Layouts e Posicionamento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42880" y="960660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49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ffffff"/>
                </a:solidFill>
                <a:latin typeface="Calibri"/>
              </a:rPr>
              <a:t>O CSS organiza os elementos como blocos em uma página.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Imagem 9" descr=""/>
          <p:cNvPicPr/>
          <p:nvPr/>
        </p:nvPicPr>
        <p:blipFill>
          <a:blip r:embed="rId1"/>
          <a:stretch/>
        </p:blipFill>
        <p:spPr>
          <a:xfrm rot="10800000">
            <a:off x="6585480" y="-1204560"/>
            <a:ext cx="2238480" cy="6676560"/>
          </a:xfrm>
          <a:prstGeom prst="rect">
            <a:avLst/>
          </a:prstGeom>
          <a:ln w="0">
            <a:noFill/>
          </a:ln>
        </p:spPr>
      </p:pic>
      <p:sp>
        <p:nvSpPr>
          <p:cNvPr id="177" name="Título 10"/>
          <p:cNvSpPr/>
          <p:nvPr/>
        </p:nvSpPr>
        <p:spPr>
          <a:xfrm>
            <a:off x="6615720" y="6219720"/>
            <a:ext cx="2375640" cy="16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pt-BR" sz="9600" spc="-1" strike="noStrike">
                <a:solidFill>
                  <a:srgbClr val="e9a92e"/>
                </a:solidFill>
                <a:latin typeface="8BIT WONDER"/>
              </a:rPr>
              <a:t>3</a:t>
            </a:r>
            <a:endParaRPr b="0" lang="pt-BR" sz="9600" spc="-1" strike="noStrike">
              <a:latin typeface="Arial"/>
            </a:endParaRPr>
          </a:p>
        </p:txBody>
      </p:sp>
      <p:pic>
        <p:nvPicPr>
          <p:cNvPr id="178" name="Picture 29" descr="3 Blocos de Tijolos - Bloco Mario Bros Png (640x214), Download Png"/>
          <p:cNvPicPr/>
          <p:nvPr/>
        </p:nvPicPr>
        <p:blipFill>
          <a:blip r:embed="rId2"/>
          <a:stretch/>
        </p:blipFill>
        <p:spPr>
          <a:xfrm>
            <a:off x="54349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30" descr="3 Blocos de Tijolos - Bloco Mario Bros Png (640x214), Download Png"/>
          <p:cNvPicPr/>
          <p:nvPr/>
        </p:nvPicPr>
        <p:blipFill>
          <a:blip r:embed="rId3"/>
          <a:stretch/>
        </p:blipFill>
        <p:spPr>
          <a:xfrm>
            <a:off x="271224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180" name="Picture 31" descr="3 Blocos de Tijolos - Bloco Mario Bros Png (640x214), Download Png"/>
          <p:cNvPicPr/>
          <p:nvPr/>
        </p:nvPicPr>
        <p:blipFill>
          <a:blip r:embed="rId4"/>
          <a:stretch/>
        </p:blipFill>
        <p:spPr>
          <a:xfrm>
            <a:off x="-720" y="7738920"/>
            <a:ext cx="2732040" cy="913320"/>
          </a:xfrm>
          <a:prstGeom prst="rect">
            <a:avLst/>
          </a:prstGeom>
          <a:ln w="0">
            <a:noFill/>
          </a:ln>
        </p:spPr>
      </p:pic>
      <p:pic>
        <p:nvPicPr>
          <p:cNvPr id="181" name="Picture 32" descr="Arte de um bloco ? em Super Mario Party. (Originalmente do site japonês da Nintendo) Também usado como ícone de perfil para o Nintendo Switch."/>
          <p:cNvPicPr/>
          <p:nvPr/>
        </p:nvPicPr>
        <p:blipFill>
          <a:blip r:embed="rId5"/>
          <a:stretch/>
        </p:blipFill>
        <p:spPr>
          <a:xfrm>
            <a:off x="7272360" y="7738920"/>
            <a:ext cx="913320" cy="913320"/>
          </a:xfrm>
          <a:prstGeom prst="rect">
            <a:avLst/>
          </a:prstGeom>
          <a:ln w="0">
            <a:noFill/>
          </a:ln>
        </p:spPr>
      </p:pic>
      <p:sp>
        <p:nvSpPr>
          <p:cNvPr id="182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DEBD759B-A1A6-4586-88D9-976B72C34674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183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B49E308B-0491-4D20-B68D-606DB3A21620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8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2ABC8F9-2706-4CE1-8864-61A8FC2D5041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tângulo 19"/>
          <p:cNvSpPr/>
          <p:nvPr/>
        </p:nvSpPr>
        <p:spPr>
          <a:xfrm>
            <a:off x="0" y="0"/>
            <a:ext cx="9600840" cy="128012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827640" y="681480"/>
            <a:ext cx="8280720" cy="24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3f1f11"/>
                </a:solidFill>
                <a:latin typeface="8BIT WONDER"/>
              </a:rPr>
              <a:t>Display: block, inline e flex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827640" y="3407760"/>
            <a:ext cx="8280720" cy="812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block: ocupa a linha inteira (ex: &lt;div&gt;).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inline: fica lado a lado (ex: &lt;span&gt;).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flex: organiza tudo de forma mais dinâmica.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Retângulo 21"/>
          <p:cNvSpPr/>
          <p:nvPr/>
        </p:nvSpPr>
        <p:spPr>
          <a:xfrm>
            <a:off x="-7721640" y="589320"/>
            <a:ext cx="7254000" cy="72540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REGRAS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USE FONTES x8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UTILIZE POUCOS TEXTOS</a:t>
            </a:r>
            <a:endParaRPr b="0" lang="pt-BR" sz="4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StarSymbol"/>
              <a:buChar char="-"/>
            </a:pPr>
            <a:r>
              <a:rPr b="0" lang="pt-BR" sz="4400" spc="-1" strike="noStrike">
                <a:solidFill>
                  <a:srgbClr val="ffffff"/>
                </a:solidFill>
                <a:latin typeface="Calibri"/>
              </a:rPr>
              <a:t>TER UM LAYOUT AGRADAVEL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88" name="Picture 77" descr="3 Blocos de Tijolos - Bloco Mario Bros Png (640x214), Download Png"/>
          <p:cNvPicPr/>
          <p:nvPr/>
        </p:nvPicPr>
        <p:blipFill>
          <a:blip r:embed="rId1"/>
          <a:stretch/>
        </p:blipFill>
        <p:spPr>
          <a:xfrm>
            <a:off x="-7142400" y="8307720"/>
            <a:ext cx="6095520" cy="203796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78" descr="Arte de um bloco ? em Super Mario Party. (Originalmente do site japonês da Nintendo) Também usado como ícone de perfil para o Nintendo Switch."/>
          <p:cNvPicPr/>
          <p:nvPr/>
        </p:nvPicPr>
        <p:blipFill>
          <a:blip r:embed="rId2"/>
          <a:stretch/>
        </p:blipFill>
        <p:spPr>
          <a:xfrm>
            <a:off x="11912400" y="946080"/>
            <a:ext cx="4419360" cy="4419360"/>
          </a:xfrm>
          <a:prstGeom prst="rect">
            <a:avLst/>
          </a:prstGeom>
          <a:ln w="0">
            <a:noFill/>
          </a:ln>
        </p:spPr>
      </p:pic>
      <p:pic>
        <p:nvPicPr>
          <p:cNvPr id="190" name="Imagem 21" descr=""/>
          <p:cNvPicPr/>
          <p:nvPr/>
        </p:nvPicPr>
        <p:blipFill>
          <a:blip r:embed="rId3"/>
          <a:stretch/>
        </p:blipFill>
        <p:spPr>
          <a:xfrm>
            <a:off x="12879360" y="5988240"/>
            <a:ext cx="2485800" cy="6676560"/>
          </a:xfrm>
          <a:prstGeom prst="rect">
            <a:avLst/>
          </a:prstGeom>
          <a:ln w="0">
            <a:noFill/>
          </a:ln>
        </p:spPr>
      </p:pic>
      <p:pic>
        <p:nvPicPr>
          <p:cNvPr id="191" name="Imagem 22" descr=""/>
          <p:cNvPicPr/>
          <p:nvPr/>
        </p:nvPicPr>
        <p:blipFill>
          <a:blip r:embed="rId4"/>
          <a:stretch/>
        </p:blipFill>
        <p:spPr>
          <a:xfrm rot="5400000">
            <a:off x="-1305000" y="318960"/>
            <a:ext cx="1165680" cy="313092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79" descr="3 Blocos de Tijolos - Bloco Mario Bros Png (640x214), Download Png"/>
          <p:cNvPicPr/>
          <p:nvPr/>
        </p:nvPicPr>
        <p:blipFill>
          <a:blip r:embed="rId5"/>
          <a:stretch/>
        </p:blipFill>
        <p:spPr>
          <a:xfrm>
            <a:off x="82764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93" name="Picture 80" descr="3 Blocos de Tijolos - Bloco Mario Bros Png (640x214), Download Png"/>
          <p:cNvPicPr/>
          <p:nvPr/>
        </p:nvPicPr>
        <p:blipFill>
          <a:blip r:embed="rId6"/>
          <a:stretch/>
        </p:blipFill>
        <p:spPr>
          <a:xfrm>
            <a:off x="2471400" y="26064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94" name="Picture 81" descr="3 Blocos de Tijolos - Bloco Mario Bros Png (640x214), Download Png"/>
          <p:cNvPicPr/>
          <p:nvPr/>
        </p:nvPicPr>
        <p:blipFill>
          <a:blip r:embed="rId7"/>
          <a:stretch/>
        </p:blipFill>
        <p:spPr>
          <a:xfrm>
            <a:off x="4116960" y="260820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95" name="Picture 82" descr="3 Blocos de Tijolos - Bloco Mario Bros Png (640x214), Download Png"/>
          <p:cNvPicPr/>
          <p:nvPr/>
        </p:nvPicPr>
        <p:blipFill>
          <a:blip r:embed="rId8"/>
          <a:stretch/>
        </p:blipFill>
        <p:spPr>
          <a:xfrm>
            <a:off x="5747400" y="260676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83" descr="Arte de um bloco ? em Super Mario Party. (Originalmente do site japonês da Nintendo) Também usado como ícone de perfil para o Nintendo Switch."/>
          <p:cNvPicPr/>
          <p:nvPr/>
        </p:nvPicPr>
        <p:blipFill>
          <a:blip r:embed="rId9"/>
          <a:stretch/>
        </p:blipFill>
        <p:spPr>
          <a:xfrm>
            <a:off x="8576280" y="2608920"/>
            <a:ext cx="551880" cy="55188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84" descr="3 Blocos de Tijolos - Bloco Mario Bros Png (640x214), Download Png"/>
          <p:cNvPicPr/>
          <p:nvPr/>
        </p:nvPicPr>
        <p:blipFill>
          <a:blip r:embed="rId10"/>
          <a:stretch/>
        </p:blipFill>
        <p:spPr>
          <a:xfrm>
            <a:off x="6929640" y="2608920"/>
            <a:ext cx="1650960" cy="55188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11"/>
          <a:stretch/>
        </p:blipFill>
        <p:spPr>
          <a:xfrm>
            <a:off x="0" y="5155920"/>
            <a:ext cx="9600840" cy="654408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12"/>
          <a:stretch/>
        </p:blipFill>
        <p:spPr>
          <a:xfrm>
            <a:off x="0" y="5220000"/>
            <a:ext cx="9600840" cy="654408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 txBox="1"/>
          <p:nvPr/>
        </p:nvSpPr>
        <p:spPr>
          <a:xfrm>
            <a:off x="2101680" y="12348360"/>
            <a:ext cx="4905360" cy="3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5ED56570-E2A4-4C6A-A451-4165C25056AB}" type="author">
              <a:rPr b="0" lang="pt-BR" sz="1200" spc="-1" strike="noStrike">
                <a:solidFill>
                  <a:srgbClr val="ffffff"/>
                </a:solidFill>
                <a:latin typeface="8BIT WONDER"/>
              </a:rPr>
              <a:t> </a:t>
            </a:fld>
            <a:r>
              <a:rPr b="0" lang="pt-BR" sz="1200" spc="-1" strike="noStrike">
                <a:solidFill>
                  <a:srgbClr val="ffffff"/>
                </a:solidFill>
                <a:latin typeface="8BIT WONDER"/>
              </a:rPr>
              <a:t>SUPER FRONTEND BROS – GEOVA JUNIOR</a:t>
            </a:r>
            <a:endParaRPr b="0" lang="pt-BR" sz="12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201" name=""/>
          <p:cNvSpPr txBox="1"/>
          <p:nvPr/>
        </p:nvSpPr>
        <p:spPr>
          <a:xfrm>
            <a:off x="9000000" y="12240000"/>
            <a:ext cx="383256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fld id="{B9D74FFA-4FE5-4334-8794-65DA57409764}" type="slidenum">
              <a:rPr b="0" lang="pt-BR" sz="2400" spc="-1" strike="noStrike">
                <a:solidFill>
                  <a:srgbClr val="ffffff"/>
                </a:solidFill>
                <a:latin typeface="8BIT WONDER"/>
              </a:rPr>
              <a:t>9</a:t>
            </a:fld>
            <a:endParaRPr b="0" lang="pt-BR" sz="2400" spc="-1" strike="noStrike">
              <a:solidFill>
                <a:srgbClr val="ffffff"/>
              </a:solidFill>
              <a:latin typeface="8BIT WONDE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SUPER FRONTEND BROS - GEOVA JUNIOR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6D94C75-EBB1-47E3-B207-4D6D2093F060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109</TotalTime>
  <Application>LibreOffice/7.3.7.2$Linux_X86_64 LibreOffice_project/30$Build-2</Application>
  <AppVersion>15.0000</AppVersion>
  <Words>102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2025-09-29T01:44:24Z</dcterms:created>
  <dc:creator>Geova J S Junior</dc:creator>
  <dc:description/>
  <dc:language>pt-BR</dc:language>
  <cp:lastModifiedBy/>
  <dcterms:modified xsi:type="dcterms:W3CDTF">2025-09-29T11:49:40Z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Papel A3 (297 x 420 mm)</vt:lpwstr>
  </property>
  <property fmtid="{D5CDD505-2E9C-101B-9397-08002B2CF9AE}" pid="3" name="Slides">
    <vt:i4>3</vt:i4>
  </property>
</Properties>
</file>